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7D3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908" autoAdjust="0"/>
  </p:normalViewPr>
  <p:slideViewPr>
    <p:cSldViewPr>
      <p:cViewPr>
        <p:scale>
          <a:sx n="100" d="100"/>
          <a:sy n="100" d="100"/>
        </p:scale>
        <p:origin x="-456" y="-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DC922-7E18-4CEA-A503-D0D992236E1E}" type="datetimeFigureOut">
              <a:rPr lang="it-IT" smtClean="0"/>
              <a:pPr/>
              <a:t>30/06/16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8FA24E-CDC5-4147-8FC4-9BF3AB122E44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7019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Figure 1.  </a:t>
            </a:r>
            <a:r>
              <a:rPr lang="it-IT" dirty="0" err="1" smtClean="0"/>
              <a:t>Novel</a:t>
            </a:r>
            <a:r>
              <a:rPr lang="it-IT" dirty="0" smtClean="0"/>
              <a:t> </a:t>
            </a:r>
            <a:r>
              <a:rPr lang="it-IT" dirty="0" err="1" smtClean="0"/>
              <a:t>tr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eatment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strategies for BRAF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mutant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colorectal cancer patients: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testing double or triple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inhibition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hitting simultaneously </a:t>
            </a:r>
            <a:r>
              <a:rPr lang="en-US" sz="1200" kern="1200" baseline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multiple targets.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FA24E-CDC5-4147-8FC4-9BF3AB122E44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7325E-88C0-4341-8BDF-C725208FA8D0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86AC4-A51F-4604-A527-88FC186B105D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C76C7-C7A7-4A36-89C7-0A45BF86AA57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3E672-2722-4A83-9A07-B6E3FEEE26C9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7370F-E768-4EBA-B4A3-A7629D8EFC87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E4942-9858-4AA4-AF9B-CAD4DB886A97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190F9-DE9D-4A7D-B377-3FD4A10F8FC8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2B33B-1E98-48A4-B453-E3DB12401BF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5BE6D-E6DF-4128-98CD-28F2C83061EC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9DCD8-67E4-4F09-913D-232C2BC1B02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FB59B-CB49-483C-9588-3EE767FF57F3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4A4EC-5133-4CF4-9E6D-5B7B82184CD0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7E560-A0B5-4277-B150-9C4FF59EA185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BBAA8-C45F-422B-8AE8-5879252AD091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D21A4-B01D-4BEE-B58F-F07D56C59C42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E8444-0484-42B7-89DA-2468B12F265D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554DF-8FD0-47A5-8F2D-35DB2C0959F0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9E5F4-1871-4F46-A001-8A3033C8686C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F599C-6831-4C63-8A01-B9AEB5C8C4C6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147E9-033A-4791-9296-A22A8949A671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A0D6F-C030-46B5-8CE5-03340B93FAEF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4111B-1F70-41D2-AFB2-88965987D4E4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66A079-8B41-4F37-B576-CACD59C7CC0E}" type="datetimeFigureOut">
              <a:rPr lang="it-IT"/>
              <a:pPr>
                <a:defRPr/>
              </a:pPr>
              <a:t>30/06/16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41CC2A-F4AF-4A30-9B29-88A537DBEA65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arentesi quadra chiusa 83"/>
          <p:cNvSpPr/>
          <p:nvPr/>
        </p:nvSpPr>
        <p:spPr>
          <a:xfrm>
            <a:off x="3059832" y="1124744"/>
            <a:ext cx="5184576" cy="3528392"/>
          </a:xfrm>
          <a:prstGeom prst="rightBracket">
            <a:avLst/>
          </a:prstGeom>
          <a:ln w="19050">
            <a:solidFill>
              <a:srgbClr val="008000"/>
            </a:solidFill>
            <a:prstDash val="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1" name="CasellaDiTesto 56"/>
          <p:cNvSpPr txBox="1">
            <a:spLocks noChangeArrowheads="1"/>
          </p:cNvSpPr>
          <p:nvPr/>
        </p:nvSpPr>
        <p:spPr bwMode="auto">
          <a:xfrm>
            <a:off x="4288162" y="130931"/>
            <a:ext cx="1075926" cy="273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sz="1200" b="1" dirty="0" smtClean="0">
                <a:latin typeface="Calibri" pitchFamily="34" charset="0"/>
              </a:rPr>
              <a:t>EGFR/HER1</a:t>
            </a:r>
            <a:endParaRPr lang="it-IT" sz="1200" b="1" dirty="0">
              <a:latin typeface="Calibri" pitchFamily="34" charset="0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3531370" y="2121453"/>
            <a:ext cx="2412000" cy="0"/>
          </a:xfrm>
          <a:prstGeom prst="line">
            <a:avLst/>
          </a:prstGeom>
          <a:ln w="133350">
            <a:solidFill>
              <a:schemeClr val="tx2">
                <a:lumMod val="60000"/>
                <a:lumOff val="40000"/>
              </a:schemeClr>
            </a:solidFill>
            <a:prstDash val="sysDot"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50800" dir="5400000" algn="ctr" rotWithShape="0">
              <a:schemeClr val="bg1">
                <a:lumMod val="85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1 6"/>
          <p:cNvCxnSpPr/>
          <p:nvPr/>
        </p:nvCxnSpPr>
        <p:spPr>
          <a:xfrm>
            <a:off x="3531370" y="2492538"/>
            <a:ext cx="2412000" cy="1845"/>
          </a:xfrm>
          <a:prstGeom prst="line">
            <a:avLst/>
          </a:prstGeom>
          <a:ln w="133350">
            <a:solidFill>
              <a:schemeClr val="tx2">
                <a:lumMod val="60000"/>
                <a:lumOff val="40000"/>
              </a:schemeClr>
            </a:solidFill>
            <a:prstDash val="sysDot"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50800" dir="5400000" algn="ctr" rotWithShape="0">
              <a:schemeClr val="bg1">
                <a:lumMod val="85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Elaborazione alternativa 50"/>
          <p:cNvSpPr/>
          <p:nvPr/>
        </p:nvSpPr>
        <p:spPr>
          <a:xfrm>
            <a:off x="4417496" y="1801210"/>
            <a:ext cx="163752" cy="260453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sp>
        <p:nvSpPr>
          <p:cNvPr id="54" name="Elaborazione alternativa 53"/>
          <p:cNvSpPr/>
          <p:nvPr/>
        </p:nvSpPr>
        <p:spPr>
          <a:xfrm rot="1200000">
            <a:off x="4499087" y="1355420"/>
            <a:ext cx="126049" cy="408147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cxnSp>
        <p:nvCxnSpPr>
          <p:cNvPr id="151" name="Connettore 1 150"/>
          <p:cNvCxnSpPr/>
          <p:nvPr/>
        </p:nvCxnSpPr>
        <p:spPr>
          <a:xfrm>
            <a:off x="4568954" y="2096690"/>
            <a:ext cx="0" cy="964154"/>
          </a:xfrm>
          <a:prstGeom prst="line">
            <a:avLst/>
          </a:prstGeom>
          <a:ln w="76200">
            <a:solidFill>
              <a:srgbClr val="647D33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Ritardo 152"/>
          <p:cNvSpPr/>
          <p:nvPr/>
        </p:nvSpPr>
        <p:spPr>
          <a:xfrm flipH="1">
            <a:off x="4357016" y="2840184"/>
            <a:ext cx="234440" cy="228776"/>
          </a:xfrm>
          <a:prstGeom prst="flowChartDelay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sp>
        <p:nvSpPr>
          <p:cNvPr id="119" name="Elaborazione alternativa 118"/>
          <p:cNvSpPr/>
          <p:nvPr/>
        </p:nvSpPr>
        <p:spPr>
          <a:xfrm>
            <a:off x="4554573" y="980728"/>
            <a:ext cx="126036" cy="333939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sp>
        <p:nvSpPr>
          <p:cNvPr id="120" name="Elaborazione alternativa 119"/>
          <p:cNvSpPr/>
          <p:nvPr/>
        </p:nvSpPr>
        <p:spPr>
          <a:xfrm rot="19380000">
            <a:off x="4399931" y="545516"/>
            <a:ext cx="126049" cy="408147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sp>
        <p:nvSpPr>
          <p:cNvPr id="210" name="Elaborazione alternativa 209"/>
          <p:cNvSpPr/>
          <p:nvPr/>
        </p:nvSpPr>
        <p:spPr>
          <a:xfrm flipH="1">
            <a:off x="4890064" y="1801210"/>
            <a:ext cx="163752" cy="260453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sp>
        <p:nvSpPr>
          <p:cNvPr id="211" name="Elaborazione alternativa 210"/>
          <p:cNvSpPr/>
          <p:nvPr/>
        </p:nvSpPr>
        <p:spPr>
          <a:xfrm rot="20400000" flipH="1">
            <a:off x="4846176" y="1355420"/>
            <a:ext cx="126049" cy="408147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cxnSp>
        <p:nvCxnSpPr>
          <p:cNvPr id="212" name="Connettore 1 211"/>
          <p:cNvCxnSpPr/>
          <p:nvPr/>
        </p:nvCxnSpPr>
        <p:spPr>
          <a:xfrm flipH="1">
            <a:off x="4902358" y="2096690"/>
            <a:ext cx="0" cy="964154"/>
          </a:xfrm>
          <a:prstGeom prst="line">
            <a:avLst/>
          </a:prstGeom>
          <a:ln w="76200">
            <a:solidFill>
              <a:schemeClr val="accent3">
                <a:lumMod val="50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Ritardo 212"/>
          <p:cNvSpPr/>
          <p:nvPr/>
        </p:nvSpPr>
        <p:spPr>
          <a:xfrm>
            <a:off x="4879856" y="2840184"/>
            <a:ext cx="234440" cy="228776"/>
          </a:xfrm>
          <a:prstGeom prst="flowChartDelay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sp>
        <p:nvSpPr>
          <p:cNvPr id="214" name="Elaborazione alternativa 213"/>
          <p:cNvSpPr/>
          <p:nvPr/>
        </p:nvSpPr>
        <p:spPr>
          <a:xfrm flipH="1">
            <a:off x="4790703" y="980728"/>
            <a:ext cx="126036" cy="333939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sp>
        <p:nvSpPr>
          <p:cNvPr id="215" name="Elaborazione alternativa 214"/>
          <p:cNvSpPr/>
          <p:nvPr/>
        </p:nvSpPr>
        <p:spPr>
          <a:xfrm rot="2220000" flipH="1">
            <a:off x="4945331" y="545516"/>
            <a:ext cx="126049" cy="408147"/>
          </a:xfrm>
          <a:prstGeom prst="flowChartAlternateProcess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400"/>
          </a:p>
        </p:txBody>
      </p:sp>
      <p:sp>
        <p:nvSpPr>
          <p:cNvPr id="217" name="Stella a 8 punte 216"/>
          <p:cNvSpPr/>
          <p:nvPr/>
        </p:nvSpPr>
        <p:spPr>
          <a:xfrm>
            <a:off x="4018622" y="922068"/>
            <a:ext cx="409362" cy="490708"/>
          </a:xfrm>
          <a:prstGeom prst="star8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dirty="0"/>
              <a:t>L</a:t>
            </a:r>
          </a:p>
        </p:txBody>
      </p:sp>
      <p:sp>
        <p:nvSpPr>
          <p:cNvPr id="218" name="Stella a 8 punte 217"/>
          <p:cNvSpPr/>
          <p:nvPr/>
        </p:nvSpPr>
        <p:spPr>
          <a:xfrm>
            <a:off x="5026734" y="922068"/>
            <a:ext cx="409362" cy="490708"/>
          </a:xfrm>
          <a:prstGeom prst="star8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400" dirty="0"/>
              <a:t>L</a:t>
            </a:r>
          </a:p>
        </p:txBody>
      </p:sp>
      <p:sp>
        <p:nvSpPr>
          <p:cNvPr id="222" name="CasellaDiTesto 221"/>
          <p:cNvSpPr txBox="1"/>
          <p:nvPr/>
        </p:nvSpPr>
        <p:spPr>
          <a:xfrm>
            <a:off x="3315346" y="3553271"/>
            <a:ext cx="1584176" cy="307777"/>
          </a:xfrm>
          <a:prstGeom prst="rect">
            <a:avLst/>
          </a:prstGeo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  <a:latin typeface="+mj-lt"/>
              </a:rPr>
              <a:t>RAS</a:t>
            </a:r>
            <a:endParaRPr lang="it-IT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23" name="CasellaDiTesto 222"/>
          <p:cNvSpPr txBox="1"/>
          <p:nvPr/>
        </p:nvSpPr>
        <p:spPr>
          <a:xfrm>
            <a:off x="3635896" y="4149080"/>
            <a:ext cx="86409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latin typeface="+mj-lt"/>
              </a:rPr>
              <a:t>BRAF</a:t>
            </a:r>
            <a:endParaRPr lang="it-IT" dirty="0">
              <a:latin typeface="+mj-lt"/>
            </a:endParaRPr>
          </a:p>
        </p:txBody>
      </p:sp>
      <p:sp>
        <p:nvSpPr>
          <p:cNvPr id="225" name="CasellaDiTesto 224"/>
          <p:cNvSpPr txBox="1"/>
          <p:nvPr/>
        </p:nvSpPr>
        <p:spPr>
          <a:xfrm>
            <a:off x="3823596" y="4921423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latin typeface="+mj-lt"/>
              </a:rPr>
              <a:t>MEK</a:t>
            </a:r>
            <a:endParaRPr lang="it-IT" sz="1400" dirty="0">
              <a:latin typeface="+mj-lt"/>
            </a:endParaRPr>
          </a:p>
        </p:txBody>
      </p:sp>
      <p:sp>
        <p:nvSpPr>
          <p:cNvPr id="226" name="CasellaDiTesto 225"/>
          <p:cNvSpPr txBox="1"/>
          <p:nvPr/>
        </p:nvSpPr>
        <p:spPr>
          <a:xfrm>
            <a:off x="3707904" y="5661248"/>
            <a:ext cx="720080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sz="1600" b="1" dirty="0" smtClean="0">
                <a:latin typeface="+mj-lt"/>
              </a:rPr>
              <a:t>MAPK</a:t>
            </a:r>
            <a:endParaRPr lang="it-IT" sz="1600" b="1" dirty="0">
              <a:latin typeface="+mj-lt"/>
            </a:endParaRPr>
          </a:p>
        </p:txBody>
      </p:sp>
      <p:sp>
        <p:nvSpPr>
          <p:cNvPr id="239" name="CasellaDiTesto 238"/>
          <p:cNvSpPr txBox="1"/>
          <p:nvPr/>
        </p:nvSpPr>
        <p:spPr>
          <a:xfrm>
            <a:off x="5335764" y="3553271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latin typeface="+mj-lt"/>
              </a:rPr>
              <a:t>PI3K</a:t>
            </a:r>
            <a:endParaRPr lang="it-IT" sz="1400" dirty="0">
              <a:latin typeface="+mj-lt"/>
            </a:endParaRPr>
          </a:p>
        </p:txBody>
      </p:sp>
      <p:sp>
        <p:nvSpPr>
          <p:cNvPr id="240" name="CasellaDiTesto 239"/>
          <p:cNvSpPr txBox="1"/>
          <p:nvPr/>
        </p:nvSpPr>
        <p:spPr>
          <a:xfrm>
            <a:off x="5335764" y="4201343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latin typeface="+mj-lt"/>
              </a:rPr>
              <a:t>AKT</a:t>
            </a:r>
            <a:endParaRPr lang="it-IT" sz="1400" dirty="0">
              <a:latin typeface="+mj-lt"/>
            </a:endParaRPr>
          </a:p>
        </p:txBody>
      </p:sp>
      <p:sp>
        <p:nvSpPr>
          <p:cNvPr id="243" name="CasellaDiTesto 242"/>
          <p:cNvSpPr txBox="1"/>
          <p:nvPr/>
        </p:nvSpPr>
        <p:spPr>
          <a:xfrm>
            <a:off x="5263756" y="4921423"/>
            <a:ext cx="7200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err="1" smtClean="0">
                <a:latin typeface="+mj-lt"/>
              </a:rPr>
              <a:t>mTOR</a:t>
            </a:r>
            <a:endParaRPr lang="it-IT" sz="1400" dirty="0">
              <a:latin typeface="+mj-lt"/>
            </a:endParaRPr>
          </a:p>
        </p:txBody>
      </p:sp>
      <p:sp>
        <p:nvSpPr>
          <p:cNvPr id="244" name="CasellaDiTesto 243"/>
          <p:cNvSpPr txBox="1"/>
          <p:nvPr/>
        </p:nvSpPr>
        <p:spPr>
          <a:xfrm>
            <a:off x="1187624" y="6093296"/>
            <a:ext cx="7272808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600" b="1" dirty="0" err="1" smtClean="0">
                <a:solidFill>
                  <a:srgbClr val="000000"/>
                </a:solidFill>
                <a:latin typeface="+mn-lt"/>
              </a:rPr>
              <a:t>Cell</a:t>
            </a:r>
            <a:r>
              <a:rPr lang="it-IT" sz="1600" b="1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it-IT" sz="1600" b="1" dirty="0" err="1" smtClean="0">
                <a:solidFill>
                  <a:srgbClr val="000000"/>
                </a:solidFill>
                <a:latin typeface="+mn-lt"/>
              </a:rPr>
              <a:t>proliferation</a:t>
            </a:r>
            <a:endParaRPr lang="it-IT" sz="1600" b="1" dirty="0">
              <a:solidFill>
                <a:srgbClr val="000000"/>
              </a:solidFill>
              <a:latin typeface="+mn-lt"/>
            </a:endParaRPr>
          </a:p>
        </p:txBody>
      </p:sp>
      <p:cxnSp>
        <p:nvCxnSpPr>
          <p:cNvPr id="56" name="Connettore 2 55"/>
          <p:cNvCxnSpPr/>
          <p:nvPr/>
        </p:nvCxnSpPr>
        <p:spPr>
          <a:xfrm>
            <a:off x="4107434" y="4692626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ttore 2 56"/>
          <p:cNvCxnSpPr/>
          <p:nvPr/>
        </p:nvCxnSpPr>
        <p:spPr>
          <a:xfrm>
            <a:off x="4107434" y="5268690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nettore 2 57"/>
          <p:cNvCxnSpPr/>
          <p:nvPr/>
        </p:nvCxnSpPr>
        <p:spPr>
          <a:xfrm>
            <a:off x="5547594" y="3900538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nettore 2 58"/>
          <p:cNvCxnSpPr/>
          <p:nvPr/>
        </p:nvCxnSpPr>
        <p:spPr>
          <a:xfrm>
            <a:off x="5547594" y="4620618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nettore 2 59"/>
          <p:cNvCxnSpPr/>
          <p:nvPr/>
        </p:nvCxnSpPr>
        <p:spPr>
          <a:xfrm>
            <a:off x="5547594" y="5268690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nettore 2 60"/>
          <p:cNvCxnSpPr/>
          <p:nvPr/>
        </p:nvCxnSpPr>
        <p:spPr>
          <a:xfrm rot="2700000">
            <a:off x="4194693" y="3178061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nettore 2 61"/>
          <p:cNvCxnSpPr/>
          <p:nvPr/>
        </p:nvCxnSpPr>
        <p:spPr>
          <a:xfrm rot="18900000" flipH="1">
            <a:off x="5274813" y="3178061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CasellaDiTesto 62"/>
          <p:cNvSpPr txBox="1"/>
          <p:nvPr/>
        </p:nvSpPr>
        <p:spPr>
          <a:xfrm>
            <a:off x="6084168" y="3861048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latin typeface="+mj-lt"/>
              </a:rPr>
              <a:t>PTEN</a:t>
            </a:r>
            <a:endParaRPr lang="it-IT" sz="1400" dirty="0">
              <a:latin typeface="+mj-lt"/>
            </a:endParaRPr>
          </a:p>
        </p:txBody>
      </p:sp>
      <p:cxnSp>
        <p:nvCxnSpPr>
          <p:cNvPr id="64" name="Connettore 2 63"/>
          <p:cNvCxnSpPr/>
          <p:nvPr/>
        </p:nvCxnSpPr>
        <p:spPr>
          <a:xfrm rot="5400000">
            <a:off x="5885792" y="3878696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ttore 2 64"/>
          <p:cNvCxnSpPr/>
          <p:nvPr/>
        </p:nvCxnSpPr>
        <p:spPr>
          <a:xfrm>
            <a:off x="4103240" y="3900538"/>
            <a:ext cx="4194" cy="24854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Pentagono 65"/>
          <p:cNvSpPr/>
          <p:nvPr/>
        </p:nvSpPr>
        <p:spPr>
          <a:xfrm>
            <a:off x="1979712" y="4149080"/>
            <a:ext cx="1080120" cy="288032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err="1" smtClean="0"/>
              <a:t>Dabrafenib</a:t>
            </a:r>
            <a:endParaRPr lang="it-IT" sz="1050" b="1" dirty="0" smtClean="0"/>
          </a:p>
        </p:txBody>
      </p:sp>
      <p:sp>
        <p:nvSpPr>
          <p:cNvPr id="67" name="Pentagono 66"/>
          <p:cNvSpPr/>
          <p:nvPr/>
        </p:nvSpPr>
        <p:spPr>
          <a:xfrm>
            <a:off x="1979712" y="4941168"/>
            <a:ext cx="1080120" cy="288032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err="1" smtClean="0"/>
              <a:t>Trametinib</a:t>
            </a:r>
            <a:endParaRPr lang="it-IT" sz="1050" b="1" dirty="0"/>
          </a:p>
        </p:txBody>
      </p:sp>
      <p:sp>
        <p:nvSpPr>
          <p:cNvPr id="68" name="Pentagono 67"/>
          <p:cNvSpPr/>
          <p:nvPr/>
        </p:nvSpPr>
        <p:spPr>
          <a:xfrm>
            <a:off x="1979712" y="4509120"/>
            <a:ext cx="1080120" cy="288032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err="1" smtClean="0"/>
              <a:t>Encorafenib</a:t>
            </a:r>
            <a:endParaRPr lang="it-IT" sz="1050" b="1" dirty="0" smtClean="0"/>
          </a:p>
        </p:txBody>
      </p:sp>
      <p:sp>
        <p:nvSpPr>
          <p:cNvPr id="69" name="Pentagono 68"/>
          <p:cNvSpPr/>
          <p:nvPr/>
        </p:nvSpPr>
        <p:spPr>
          <a:xfrm>
            <a:off x="1979712" y="620688"/>
            <a:ext cx="1080120" cy="288032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err="1" smtClean="0"/>
              <a:t>Panitumumab</a:t>
            </a:r>
            <a:endParaRPr lang="it-IT" sz="1050" b="1" dirty="0"/>
          </a:p>
        </p:txBody>
      </p:sp>
      <p:sp>
        <p:nvSpPr>
          <p:cNvPr id="70" name="Pentagono 69"/>
          <p:cNvSpPr/>
          <p:nvPr/>
        </p:nvSpPr>
        <p:spPr>
          <a:xfrm flipH="1">
            <a:off x="6732240" y="3573016"/>
            <a:ext cx="1080120" cy="28803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smtClean="0"/>
              <a:t>BYL719</a:t>
            </a:r>
            <a:endParaRPr lang="it-IT" sz="1050" b="1" dirty="0"/>
          </a:p>
        </p:txBody>
      </p:sp>
      <p:sp>
        <p:nvSpPr>
          <p:cNvPr id="71" name="Pentagono 70"/>
          <p:cNvSpPr/>
          <p:nvPr/>
        </p:nvSpPr>
        <p:spPr>
          <a:xfrm>
            <a:off x="1979712" y="980728"/>
            <a:ext cx="1080120" cy="288032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err="1" smtClean="0"/>
              <a:t>Cetuximab</a:t>
            </a:r>
            <a:endParaRPr lang="it-IT" sz="1050" b="1" dirty="0"/>
          </a:p>
        </p:txBody>
      </p:sp>
      <p:sp>
        <p:nvSpPr>
          <p:cNvPr id="72" name="Pentagono 71"/>
          <p:cNvSpPr/>
          <p:nvPr/>
        </p:nvSpPr>
        <p:spPr>
          <a:xfrm>
            <a:off x="1979712" y="2564904"/>
            <a:ext cx="1080120" cy="288032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err="1" smtClean="0"/>
              <a:t>Gefitinib</a:t>
            </a:r>
            <a:endParaRPr lang="it-IT" sz="1050" b="1" dirty="0"/>
          </a:p>
        </p:txBody>
      </p:sp>
      <p:sp>
        <p:nvSpPr>
          <p:cNvPr id="73" name="Pentagono 72"/>
          <p:cNvSpPr/>
          <p:nvPr/>
        </p:nvSpPr>
        <p:spPr>
          <a:xfrm>
            <a:off x="1979712" y="2996952"/>
            <a:ext cx="1080120" cy="288032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err="1" smtClean="0"/>
              <a:t>Erlotinib</a:t>
            </a:r>
            <a:endParaRPr lang="it-IT" sz="1050" b="1" dirty="0"/>
          </a:p>
        </p:txBody>
      </p:sp>
      <p:sp>
        <p:nvSpPr>
          <p:cNvPr id="74" name="Pentagono 73"/>
          <p:cNvSpPr/>
          <p:nvPr/>
        </p:nvSpPr>
        <p:spPr>
          <a:xfrm>
            <a:off x="1979712" y="3789040"/>
            <a:ext cx="1080120" cy="288032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it-IT" sz="1050" b="1" dirty="0" err="1" smtClean="0"/>
              <a:t>Vemurafenib</a:t>
            </a:r>
            <a:endParaRPr lang="it-IT" sz="1050" b="1" dirty="0"/>
          </a:p>
        </p:txBody>
      </p:sp>
      <p:sp>
        <p:nvSpPr>
          <p:cNvPr id="78" name="Parentesi quadra aperta 77"/>
          <p:cNvSpPr/>
          <p:nvPr/>
        </p:nvSpPr>
        <p:spPr>
          <a:xfrm>
            <a:off x="1691680" y="4365104"/>
            <a:ext cx="288032" cy="720080"/>
          </a:xfrm>
          <a:prstGeom prst="leftBracket">
            <a:avLst/>
          </a:prstGeom>
          <a:ln w="19050">
            <a:solidFill>
              <a:srgbClr val="7030A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9" name="Parentesi quadra aperta 78"/>
          <p:cNvSpPr/>
          <p:nvPr/>
        </p:nvSpPr>
        <p:spPr>
          <a:xfrm>
            <a:off x="1547664" y="1124744"/>
            <a:ext cx="432048" cy="2880320"/>
          </a:xfrm>
          <a:prstGeom prst="leftBracket">
            <a:avLst/>
          </a:prstGeom>
          <a:ln w="1905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0" name="Parentesi quadra aperta 79"/>
          <p:cNvSpPr/>
          <p:nvPr/>
        </p:nvSpPr>
        <p:spPr>
          <a:xfrm>
            <a:off x="1691680" y="2924944"/>
            <a:ext cx="288032" cy="1008112"/>
          </a:xfrm>
          <a:prstGeom prst="leftBracket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3" name="Parentesi quadra aperta 82"/>
          <p:cNvSpPr/>
          <p:nvPr/>
        </p:nvSpPr>
        <p:spPr>
          <a:xfrm>
            <a:off x="1259632" y="764704"/>
            <a:ext cx="720080" cy="4392488"/>
          </a:xfrm>
          <a:prstGeom prst="leftBracket">
            <a:avLst/>
          </a:prstGeom>
          <a:ln w="1905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87" name="Connettore 1 86"/>
          <p:cNvCxnSpPr>
            <a:endCxn id="66" idx="1"/>
          </p:cNvCxnSpPr>
          <p:nvPr/>
        </p:nvCxnSpPr>
        <p:spPr>
          <a:xfrm>
            <a:off x="1259632" y="4293096"/>
            <a:ext cx="720080" cy="0"/>
          </a:xfrm>
          <a:prstGeom prst="line">
            <a:avLst/>
          </a:prstGeom>
          <a:ln w="19050">
            <a:solidFill>
              <a:srgbClr val="00B05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nettore 1 87"/>
          <p:cNvCxnSpPr>
            <a:stCxn id="70" idx="1"/>
          </p:cNvCxnSpPr>
          <p:nvPr/>
        </p:nvCxnSpPr>
        <p:spPr>
          <a:xfrm>
            <a:off x="7812360" y="3717032"/>
            <a:ext cx="432048" cy="0"/>
          </a:xfrm>
          <a:prstGeom prst="line">
            <a:avLst/>
          </a:prstGeom>
          <a:ln w="19050">
            <a:solidFill>
              <a:srgbClr val="008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5137020" y="6505599"/>
            <a:ext cx="34674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Scartozzi M, et al. Expert </a:t>
            </a:r>
            <a:r>
              <a:rPr lang="en-US" sz="1400" dirty="0" err="1" smtClean="0"/>
              <a:t>Opin</a:t>
            </a:r>
            <a:r>
              <a:rPr lang="en-US" sz="1400" dirty="0" smtClean="0"/>
              <a:t> </a:t>
            </a:r>
            <a:r>
              <a:rPr lang="en-US" sz="1400" dirty="0" err="1" smtClean="0"/>
              <a:t>Mol</a:t>
            </a:r>
            <a:r>
              <a:rPr lang="en-US" sz="1400" dirty="0" smtClean="0"/>
              <a:t> </a:t>
            </a:r>
            <a:r>
              <a:rPr lang="en-US" sz="1400" dirty="0" err="1" smtClean="0"/>
              <a:t>Diagn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anchor="ctr"/>
      <a:lstStyle>
        <a:defPPr algn="ctr" fontAlgn="auto">
          <a:spcBef>
            <a:spcPts val="0"/>
          </a:spcBef>
          <a:spcAft>
            <a:spcPts val="0"/>
          </a:spcAft>
          <a:defRPr dirty="0"/>
        </a:defPPr>
      </a:lstStyle>
      <a:style>
        <a:lnRef idx="3">
          <a:schemeClr val="lt1"/>
        </a:lnRef>
        <a:fillRef idx="1">
          <a:schemeClr val="dk1"/>
        </a:fillRef>
        <a:effectRef idx="1">
          <a:schemeClr val="dk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946</TotalTime>
  <Words>58</Words>
  <Application>Microsoft Macintosh PowerPoint</Application>
  <PresentationFormat>On-screen Show (4:3)</PresentationFormat>
  <Paragraphs>24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Tema di Office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Nube</dc:creator>
  <cp:lastModifiedBy>giuseppe aprile</cp:lastModifiedBy>
  <cp:revision>69</cp:revision>
  <dcterms:created xsi:type="dcterms:W3CDTF">2013-10-26T19:20:22Z</dcterms:created>
  <dcterms:modified xsi:type="dcterms:W3CDTF">2016-06-30T04:25:27Z</dcterms:modified>
</cp:coreProperties>
</file>